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2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295287"/>
            <a:ext cx="8965883" cy="1120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Performance Metrics</a:t>
            </a:r>
            <a:endParaRPr lang="en-US" sz="7060" dirty="0"/>
          </a:p>
        </p:txBody>
      </p:sp>
      <p:sp>
        <p:nvSpPr>
          <p:cNvPr id="7" name="Shape 4"/>
          <p:cNvSpPr/>
          <p:nvPr/>
        </p:nvSpPr>
        <p:spPr>
          <a:xfrm>
            <a:off x="864037" y="380464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B900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0956" y="3953351"/>
            <a:ext cx="16109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DD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82316" y="3786188"/>
            <a:ext cx="218967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Dristi Dani</a:t>
            </a:r>
            <a:endParaRPr lang="en-US" sz="243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495800"/>
            <a:ext cx="12902327" cy="1376839"/>
          </a:xfrm>
          <a:prstGeom prst="rect">
            <a:avLst/>
          </a:prstGeom>
        </p:spPr>
      </p:pic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579251"/>
            <a:ext cx="7415927" cy="1120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07015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appreciate your time and attention throughout this presentation on our performance metrics evaluation. Your feedback will be invaluable as we continue to enhance our chatbot's capabilities.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in-depth analysis of Evaluation Techniques &amp; Test Queries</a:t>
            </a:r>
            <a:endParaRPr lang="en-US" sz="1944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2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168962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5116" dirty="0"/>
          </a:p>
        </p:txBody>
      </p:sp>
      <p:sp>
        <p:nvSpPr>
          <p:cNvPr id="7" name="Shape 4"/>
          <p:cNvSpPr/>
          <p:nvPr/>
        </p:nvSpPr>
        <p:spPr>
          <a:xfrm>
            <a:off x="864037" y="3351371"/>
            <a:ext cx="6327815" cy="2709148"/>
          </a:xfrm>
          <a:prstGeom prst="roundRect">
            <a:avLst>
              <a:gd name="adj" fmla="val 8202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3598188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 </a:t>
            </a:r>
            <a:endParaRPr lang="en-US" sz="3069" dirty="0"/>
          </a:p>
        </p:txBody>
      </p:sp>
      <p:sp>
        <p:nvSpPr>
          <p:cNvPr id="9" name="Text 6"/>
          <p:cNvSpPr/>
          <p:nvPr/>
        </p:nvSpPr>
        <p:spPr>
          <a:xfrm>
            <a:off x="1110853" y="4233505"/>
            <a:ext cx="583418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Recipe Recommendation Chatbot is a sophisticated AI-driven assistant designed to provide personalized cooking recipe recommendations.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7438668" y="3351371"/>
            <a:ext cx="6327815" cy="2709148"/>
          </a:xfrm>
          <a:prstGeom prst="roundRect">
            <a:avLst>
              <a:gd name="adj" fmla="val 8202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685484" y="3598188"/>
            <a:ext cx="4332684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Importance of Evaluation</a:t>
            </a:r>
            <a:endParaRPr lang="en-US" sz="3069" dirty="0"/>
          </a:p>
        </p:txBody>
      </p:sp>
      <p:sp>
        <p:nvSpPr>
          <p:cNvPr id="12" name="Text 9"/>
          <p:cNvSpPr/>
          <p:nvPr/>
        </p:nvSpPr>
        <p:spPr>
          <a:xfrm>
            <a:off x="7685484" y="4233505"/>
            <a:ext cx="583418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 evaluation helps in identifying areas of improvement, enhancing user satisfaction, and ensuring the chatbot's responses align with user expectations.</a:t>
            </a:r>
            <a:endParaRPr lang="en-US" sz="1944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18943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Background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63046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key technologies and data powering the sophisticated Recipe Recommendation Chatbot, including OpenAI GPT-4, Pinecone, LangChain, and a diverse dataset of cooking recipes.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2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252067"/>
            <a:ext cx="8107085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 Metrics Overview</a:t>
            </a:r>
            <a:endParaRPr lang="en-US" sz="5116" dirty="0"/>
          </a:p>
        </p:txBody>
      </p:sp>
      <p:sp>
        <p:nvSpPr>
          <p:cNvPr id="7" name="Text 4"/>
          <p:cNvSpPr/>
          <p:nvPr/>
        </p:nvSpPr>
        <p:spPr>
          <a:xfrm>
            <a:off x="1258967" y="3434477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Retrieval Metrics: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Measure the accuracy and relevance of the chatbot's responses, including </a:t>
            </a:r>
            <a:pPr algn="l" indent="0" marL="0">
              <a:lnSpc>
                <a:spcPts val="3110"/>
              </a:lnSpc>
              <a:buNone/>
            </a:pPr>
            <a:r>
              <a:rPr lang="en-US" sz="1944" i="1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Precision, Recall, and Relevance.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310896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Generation Metrics: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 the quality and coherence of the chatbot's generated output, such as </a:t>
            </a:r>
            <a:pPr algn="l" indent="0" marL="0">
              <a:lnSpc>
                <a:spcPts val="3110"/>
              </a:lnSpc>
              <a:buNone/>
            </a:pPr>
            <a:r>
              <a:rPr lang="en-US" sz="1944" i="1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Latency and Robustness.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187315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Each Metric: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Retrieval metrics ensure the chatbot provides useful and relevant information, while generation metrics evaluate the fluency and naturalness of its responses.</a:t>
            </a:r>
            <a:endParaRPr lang="en-US" sz="1944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2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759381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Methodology</a:t>
            </a:r>
            <a:endParaRPr lang="en-US" sz="5116" dirty="0"/>
          </a:p>
        </p:txBody>
      </p:sp>
      <p:sp>
        <p:nvSpPr>
          <p:cNvPr id="7" name="Text 4"/>
          <p:cNvSpPr/>
          <p:nvPr/>
        </p:nvSpPr>
        <p:spPr>
          <a:xfrm>
            <a:off x="864037" y="1941790"/>
            <a:ext cx="3938230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Calculating Metrics</a:t>
            </a:r>
            <a:endParaRPr lang="en-US" sz="3069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799278"/>
            <a:ext cx="2947868" cy="18218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64037" y="4929783"/>
            <a:ext cx="2947868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Simulate User Queries</a:t>
            </a:r>
            <a:endParaRPr lang="en-US" sz="2558" dirty="0"/>
          </a:p>
        </p:txBody>
      </p:sp>
      <p:sp>
        <p:nvSpPr>
          <p:cNvPr id="10" name="Text 6"/>
          <p:cNvSpPr/>
          <p:nvPr/>
        </p:nvSpPr>
        <p:spPr>
          <a:xfrm>
            <a:off x="864037" y="5889903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the chatbot's responses to a variety of user questions and inputs.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89" y="2799278"/>
            <a:ext cx="2947868" cy="18218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82189" y="4929783"/>
            <a:ext cx="2947868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Retrieve Contexts &amp; Generate Answers</a:t>
            </a:r>
            <a:endParaRPr lang="en-US" sz="2558" dirty="0"/>
          </a:p>
        </p:txBody>
      </p:sp>
      <p:sp>
        <p:nvSpPr>
          <p:cNvPr id="13" name="Text 8"/>
          <p:cNvSpPr/>
          <p:nvPr/>
        </p:nvSpPr>
        <p:spPr>
          <a:xfrm>
            <a:off x="4182189" y="5889903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the chatbot's ability to provide relevant and coherent responses.</a:t>
            </a:r>
            <a:endParaRPr lang="en-US" sz="1944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2799278"/>
            <a:ext cx="2947868" cy="18218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0342" y="4929783"/>
            <a:ext cx="2947868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&amp; Manual Evaluation</a:t>
            </a:r>
            <a:endParaRPr lang="en-US" sz="2558" dirty="0"/>
          </a:p>
        </p:txBody>
      </p:sp>
      <p:sp>
        <p:nvSpPr>
          <p:cNvPr id="16" name="Text 10"/>
          <p:cNvSpPr/>
          <p:nvPr/>
        </p:nvSpPr>
        <p:spPr>
          <a:xfrm>
            <a:off x="7500342" y="5889903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automated metrics with human reviews to assess overall performance.</a:t>
            </a:r>
            <a:endParaRPr lang="en-US" sz="1944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495" y="2799278"/>
            <a:ext cx="2947868" cy="182189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818495" y="4929783"/>
            <a:ext cx="2947868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Logging &amp; Comparing Contexts</a:t>
            </a:r>
            <a:endParaRPr lang="en-US" sz="2558" dirty="0"/>
          </a:p>
        </p:txBody>
      </p:sp>
      <p:sp>
        <p:nvSpPr>
          <p:cNvPr id="19" name="Text 12"/>
          <p:cNvSpPr/>
          <p:nvPr/>
        </p:nvSpPr>
        <p:spPr>
          <a:xfrm>
            <a:off x="10818495" y="5889903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and analyze the chatbot's behavior across diverse user scenarios.</a:t>
            </a:r>
            <a:endParaRPr lang="en-US" sz="1944" dirty="0"/>
          </a:p>
        </p:txBody>
      </p:sp>
      <p:pic>
        <p:nvPicPr>
          <p:cNvPr id="20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05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0101" y="914400"/>
            <a:ext cx="9404866" cy="761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95"/>
              </a:lnSpc>
              <a:buNone/>
            </a:pPr>
            <a:r>
              <a:rPr lang="en-US" sz="479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TECHNIQUES tried for EVALUATION</a:t>
            </a:r>
            <a:endParaRPr lang="en-US" sz="4796" dirty="0"/>
          </a:p>
        </p:txBody>
      </p:sp>
      <p:sp>
        <p:nvSpPr>
          <p:cNvPr id="7" name="Shape 4"/>
          <p:cNvSpPr/>
          <p:nvPr/>
        </p:nvSpPr>
        <p:spPr>
          <a:xfrm>
            <a:off x="7112675" y="2283381"/>
            <a:ext cx="405051" cy="405051"/>
          </a:xfrm>
          <a:prstGeom prst="roundRect">
            <a:avLst>
              <a:gd name="adj" fmla="val 51428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2207300" y="2254448"/>
            <a:ext cx="3834884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998"/>
              </a:lnSpc>
              <a:buNone/>
            </a:pPr>
            <a:r>
              <a:rPr lang="en-US" sz="2398" b="1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Performance Metrics</a:t>
            </a:r>
            <a:endParaRPr lang="en-US" sz="2398" dirty="0"/>
          </a:p>
        </p:txBody>
      </p:sp>
      <p:sp>
        <p:nvSpPr>
          <p:cNvPr id="9" name="Text 6"/>
          <p:cNvSpPr/>
          <p:nvPr/>
        </p:nvSpPr>
        <p:spPr>
          <a:xfrm>
            <a:off x="810101" y="2773918"/>
            <a:ext cx="5232083" cy="740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916"/>
              </a:lnSpc>
              <a:buNone/>
            </a:pPr>
            <a:r>
              <a:rPr lang="en-US" sz="182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Initially chosen due to their straightforward application and ease of understanding</a:t>
            </a:r>
            <a:endParaRPr lang="en-US" sz="1822" dirty="0"/>
          </a:p>
        </p:txBody>
      </p:sp>
      <p:sp>
        <p:nvSpPr>
          <p:cNvPr id="10" name="Shape 7"/>
          <p:cNvSpPr/>
          <p:nvPr/>
        </p:nvSpPr>
        <p:spPr>
          <a:xfrm>
            <a:off x="7112675" y="3440668"/>
            <a:ext cx="405051" cy="405051"/>
          </a:xfrm>
          <a:prstGeom prst="roundRect">
            <a:avLst>
              <a:gd name="adj" fmla="val 51428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8588216" y="3411736"/>
            <a:ext cx="3045381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8"/>
              </a:lnSpc>
              <a:buNone/>
            </a:pPr>
            <a:r>
              <a:rPr lang="en-US" sz="2398" b="1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sklearn</a:t>
            </a:r>
            <a:endParaRPr lang="en-US" sz="2398" dirty="0"/>
          </a:p>
        </p:txBody>
      </p:sp>
      <p:sp>
        <p:nvSpPr>
          <p:cNvPr id="12" name="Text 9"/>
          <p:cNvSpPr/>
          <p:nvPr/>
        </p:nvSpPr>
        <p:spPr>
          <a:xfrm>
            <a:off x="8588216" y="3931206"/>
            <a:ext cx="5232083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16"/>
              </a:lnSpc>
              <a:buNone/>
            </a:pPr>
            <a:r>
              <a:rPr lang="en-US" sz="182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Chosen for its powerful and easy-to-use machine learning tools that can automate the calculation of evaluation metrics</a:t>
            </a:r>
            <a:endParaRPr lang="en-US" sz="1822" dirty="0"/>
          </a:p>
        </p:txBody>
      </p:sp>
      <p:sp>
        <p:nvSpPr>
          <p:cNvPr id="13" name="Shape 10"/>
          <p:cNvSpPr/>
          <p:nvPr/>
        </p:nvSpPr>
        <p:spPr>
          <a:xfrm>
            <a:off x="7112675" y="4602956"/>
            <a:ext cx="405051" cy="405051"/>
          </a:xfrm>
          <a:prstGeom prst="roundRect">
            <a:avLst>
              <a:gd name="adj" fmla="val 51428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996803" y="4574024"/>
            <a:ext cx="3045381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998"/>
              </a:lnSpc>
              <a:buNone/>
            </a:pPr>
            <a:r>
              <a:rPr lang="en-US" sz="2398" b="1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RAGAS</a:t>
            </a:r>
            <a:endParaRPr lang="en-US" sz="2398" dirty="0"/>
          </a:p>
        </p:txBody>
      </p:sp>
      <p:sp>
        <p:nvSpPr>
          <p:cNvPr id="15" name="Text 12"/>
          <p:cNvSpPr/>
          <p:nvPr/>
        </p:nvSpPr>
        <p:spPr>
          <a:xfrm>
            <a:off x="810101" y="5093494"/>
            <a:ext cx="5232083" cy="740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916"/>
              </a:lnSpc>
              <a:buNone/>
            </a:pPr>
            <a:r>
              <a:rPr lang="en-US" sz="182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Chosen for its ability to automate the evaluation of relevance and other metrics. </a:t>
            </a:r>
            <a:endParaRPr lang="en-US" sz="1822" dirty="0"/>
          </a:p>
        </p:txBody>
      </p:sp>
      <p:sp>
        <p:nvSpPr>
          <p:cNvPr id="16" name="Text 13"/>
          <p:cNvSpPr/>
          <p:nvPr/>
        </p:nvSpPr>
        <p:spPr>
          <a:xfrm>
            <a:off x="810101" y="5972889"/>
            <a:ext cx="5232083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916"/>
              </a:lnSpc>
              <a:buNone/>
            </a:pPr>
            <a:r>
              <a:rPr lang="en-US" sz="182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provides a structured framework for evaluating RAG pipelines, making it suitable for our use case</a:t>
            </a:r>
            <a:endParaRPr lang="en-US" sz="1822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20"/>
            </a:avLst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851892"/>
            <a:ext cx="730091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 Queries &amp; Evaluation</a:t>
            </a:r>
            <a:endParaRPr lang="en-US" sz="511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034302"/>
            <a:ext cx="4053840" cy="25054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037" y="4848344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 Test Queries</a:t>
            </a:r>
            <a:endParaRPr lang="en-US" sz="2558" dirty="0"/>
          </a:p>
        </p:txBody>
      </p:sp>
      <p:sp>
        <p:nvSpPr>
          <p:cNvPr id="9" name="Text 5"/>
          <p:cNvSpPr/>
          <p:nvPr/>
        </p:nvSpPr>
        <p:spPr>
          <a:xfrm>
            <a:off x="864037" y="5402461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rigorously evaluate the chatbot's performance, I crafted a set of intricate test queries</a:t>
            </a:r>
            <a:endParaRPr lang="en-US" sz="1944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2034302"/>
            <a:ext cx="4053959" cy="25054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88161" y="4848344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Responses</a:t>
            </a:r>
            <a:endParaRPr lang="en-US" sz="2558" dirty="0"/>
          </a:p>
        </p:txBody>
      </p:sp>
      <p:sp>
        <p:nvSpPr>
          <p:cNvPr id="12" name="Text 7"/>
          <p:cNvSpPr/>
          <p:nvPr/>
        </p:nvSpPr>
        <p:spPr>
          <a:xfrm>
            <a:off x="5288161" y="5402461"/>
            <a:ext cx="405395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chatbot's responses were closely analyzed to assess its strengths, weaknesses, and areas for improvement across the defined evaluation metrics</a:t>
            </a:r>
            <a:endParaRPr lang="en-US" sz="1944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2034302"/>
            <a:ext cx="4053959" cy="25054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2404" y="4848344"/>
            <a:ext cx="3516630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Analysis</a:t>
            </a:r>
            <a:endParaRPr lang="en-US" sz="2558" dirty="0"/>
          </a:p>
        </p:txBody>
      </p:sp>
      <p:sp>
        <p:nvSpPr>
          <p:cNvPr id="15" name="Text 9"/>
          <p:cNvSpPr/>
          <p:nvPr/>
        </p:nvSpPr>
        <p:spPr>
          <a:xfrm>
            <a:off x="9712404" y="5402461"/>
            <a:ext cx="405395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thoroughly evaluating the chatbot's performance on the complex test queries, I gained valuable insights to guide future enhancements</a:t>
            </a:r>
            <a:endParaRPr lang="en-US" sz="1944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216468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Summary of Findings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827984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evaluation has revealed the chatbot's strong performance across key retrieval and generation metrics. 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2024-07-28T02:15:06Z</dcterms:created>
  <dcterms:modified xsi:type="dcterms:W3CDTF">2024-07-28T02:15:06Z</dcterms:modified>
</cp:coreProperties>
</file>